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E79"/>
    <a:srgbClr val="FF8AD8"/>
    <a:srgbClr val="0096FF"/>
    <a:srgbClr val="D883FF"/>
    <a:srgbClr val="FF2600"/>
    <a:srgbClr val="FF9300"/>
    <a:srgbClr val="FFFC00"/>
    <a:srgbClr val="00FDFF"/>
    <a:srgbClr val="8EFA00"/>
    <a:srgbClr val="FF2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4"/>
    <p:restoredTop sz="96208"/>
  </p:normalViewPr>
  <p:slideViewPr>
    <p:cSldViewPr snapToGrid="0" snapToObjects="1">
      <p:cViewPr varScale="1">
        <p:scale>
          <a:sx n="128" d="100"/>
          <a:sy n="128" d="100"/>
        </p:scale>
        <p:origin x="18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64003-3033-FE45-8DAD-3790879B6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E0516F-9DF8-6DFF-92E0-A82B87CFD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559D8-FB68-9E0C-85C1-9916A2337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81F9A-A2D9-0D4D-B06F-105583F21787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08E74-54C0-2BA8-99EA-AFEBA395F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706CD-7BEA-7E3E-B2BD-39391368F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D2F5A-7651-0348-84BA-51735469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91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1F0EA-4AAA-5F24-0BB3-77E081F50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15261D-7F14-197B-92E2-A374A40E4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17242A-C6FB-C17D-FE5F-3E9ED83F9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81F9A-A2D9-0D4D-B06F-105583F21787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E6DC0-61EB-9DAA-E3C7-AFAB4E1D9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4019F-9199-2133-22E5-D69ED6826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D2F5A-7651-0348-84BA-51735469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5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B64639-6A42-FA71-8C19-8D670CCF66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5972E3-08FD-A91C-18CD-08CF9CE93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0F60F-E99C-4673-5600-2E4D538A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81F9A-A2D9-0D4D-B06F-105583F21787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D659E-1BBE-E021-01A2-9A109D89C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832B6-86E6-971F-15CE-59B1A65CE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D2F5A-7651-0348-84BA-51735469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96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DF8FF-E288-5B9A-28DC-C429B72D4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FC246-BF48-3767-775E-C92BE1A19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8FAC5-1E88-2651-7FD9-8302C80BD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81F9A-A2D9-0D4D-B06F-105583F21787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7CBAC-65F4-EA74-E16E-810C5EAF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35AC9-5E2A-619D-F1DD-38E899533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D2F5A-7651-0348-84BA-51735469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02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41415-A864-72F0-0FAC-9CB56F6F0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3705DD-CACD-7D24-9862-6ADA89C2F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DD6F0-EBE8-2679-897A-BBF41EF0B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81F9A-A2D9-0D4D-B06F-105583F21787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8F498-5526-C1AD-E3CB-B411207ED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981E6-A1A8-DC29-FF03-5AB280088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D2F5A-7651-0348-84BA-51735469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0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37079-38BA-0CB9-7AD3-F5D554028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D227C-8E91-44DC-80AD-E62CDC9D7E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362618-6190-3987-6E6F-95E0C6B32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5FDBFE-C97B-86A3-D832-C6DAFDAC5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81F9A-A2D9-0D4D-B06F-105583F21787}" type="datetimeFigureOut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2108A-C0AD-D7FA-5FED-027BB69A2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D0B89-57DC-FBA4-49B6-73B9FD492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D2F5A-7651-0348-84BA-51735469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434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290E6-DED5-AB44-F0C6-69C9FAE97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6D9A-F299-38C6-BBDB-EA20DD5CD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B7D59A-9FF2-5C17-B4BF-2B2889CAC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89B570-FD8A-BD9A-5F02-BEDE7B4064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D45474-10B9-5748-E111-D552D7E49E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2636F6-C8FE-3D4E-9D1C-8AA213D87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81F9A-A2D9-0D4D-B06F-105583F21787}" type="datetimeFigureOut">
              <a:rPr lang="en-US" smtClean="0"/>
              <a:t>2/3/26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26461D-A80A-1815-27B2-685ECE372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F6BCAF-0B18-DD10-4052-C9C95AB8D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D2F5A-7651-0348-84BA-51735469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780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7FF90-7595-5074-86D4-2AE740508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980B8-7AB3-35E2-418B-6034F81E8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81F9A-A2D9-0D4D-B06F-105583F21787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8AFD1E-EBA6-4D40-AF05-0FDF51681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241B4F-FFF1-06B5-3501-03A6426A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D2F5A-7651-0348-84BA-51735469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40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B15E71-3ECA-E695-5755-5E928E847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81F9A-A2D9-0D4D-B06F-105583F21787}" type="datetimeFigureOut">
              <a:rPr lang="en-US" smtClean="0"/>
              <a:t>2/3/26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6F6C02-9897-52D4-AB1B-06B71388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009465-3CDE-93E3-4415-2DDD0EF67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D2F5A-7651-0348-84BA-51735469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66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A7143-E6AB-D2DB-9EF6-54FE76995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C94C4-B94A-1573-EDB4-7C1C62553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55221D-88D6-3766-31B3-33E0BF57AA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A6E58-74DF-7D38-B8C4-45CC98E5B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81F9A-A2D9-0D4D-B06F-105583F21787}" type="datetimeFigureOut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252CF7-C391-CEA1-6273-C5BE571D7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78A5D8-CDCE-62C0-5F77-8666DE82D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D2F5A-7651-0348-84BA-51735469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89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39808-5992-36DB-1851-7FE90BA5B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3CE380-A71D-F88A-2411-016F09DF0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2C5171-8083-1282-B63A-DA436620A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60DE5-558A-8798-1F1F-AB9B26945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81F9A-A2D9-0D4D-B06F-105583F21787}" type="datetimeFigureOut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B96348-FDD1-3EAD-FA93-9DA8A36E4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211DB-5718-4D2B-ADE4-72F69BF27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D2F5A-7651-0348-84BA-51735469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95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3089CC-E09C-9B42-1592-2F6C51C93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325F09-DC1D-2023-E7AC-6D8A10C34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DFF6E-2372-5979-2011-C538060C2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81F9A-A2D9-0D4D-B06F-105583F21787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37DDD-A6F8-A9CF-2583-BB5C3CB83C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A5298-139B-335E-FD20-D1C486FB9C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D2F5A-7651-0348-84BA-517354695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77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reath of flags with a black background&#10;&#10;Description automatically generated">
            <a:extLst>
              <a:ext uri="{FF2B5EF4-FFF2-40B4-BE49-F238E27FC236}">
                <a16:creationId xmlns:a16="http://schemas.microsoft.com/office/drawing/2014/main" id="{0250CCFF-A8C1-8220-D123-C86F389F6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5300" y="1022351"/>
            <a:ext cx="4036256" cy="495882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4DC240D-7251-DA21-1374-0FC14414B959}"/>
              </a:ext>
            </a:extLst>
          </p:cNvPr>
          <p:cNvSpPr/>
          <p:nvPr/>
        </p:nvSpPr>
        <p:spPr>
          <a:xfrm>
            <a:off x="-1" y="0"/>
            <a:ext cx="6096001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logo with flags in the shape of a wreath&#10;&#10;Description automatically generated">
            <a:extLst>
              <a:ext uri="{FF2B5EF4-FFF2-40B4-BE49-F238E27FC236}">
                <a16:creationId xmlns:a16="http://schemas.microsoft.com/office/drawing/2014/main" id="{0B940B00-A597-92AB-78B3-78C93294C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871" y="1026931"/>
            <a:ext cx="4036256" cy="495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311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7652AF9-A573-90FD-C760-2153F4B2A26E}"/>
              </a:ext>
            </a:extLst>
          </p:cNvPr>
          <p:cNvSpPr/>
          <p:nvPr/>
        </p:nvSpPr>
        <p:spPr>
          <a:xfrm>
            <a:off x="-2560" y="0"/>
            <a:ext cx="12194559" cy="6858000"/>
          </a:xfrm>
          <a:prstGeom prst="rect">
            <a:avLst/>
          </a:prstGeom>
          <a:solidFill>
            <a:srgbClr val="009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93B905-E61D-3943-12D0-CAF0993756CC}"/>
              </a:ext>
            </a:extLst>
          </p:cNvPr>
          <p:cNvSpPr/>
          <p:nvPr/>
        </p:nvSpPr>
        <p:spPr>
          <a:xfrm>
            <a:off x="104931" y="104957"/>
            <a:ext cx="11982138" cy="6678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D73587-B15E-22FB-BAA9-B4A14125F111}"/>
              </a:ext>
            </a:extLst>
          </p:cNvPr>
          <p:cNvSpPr txBox="1"/>
          <p:nvPr/>
        </p:nvSpPr>
        <p:spPr>
          <a:xfrm>
            <a:off x="0" y="302024"/>
            <a:ext cx="12192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8. Funding Status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70F1EA-5CC5-2A6D-F63E-A64F7A4B5E6C}"/>
              </a:ext>
            </a:extLst>
          </p:cNvPr>
          <p:cNvSpPr txBox="1"/>
          <p:nvPr/>
        </p:nvSpPr>
        <p:spPr>
          <a:xfrm>
            <a:off x="1029445" y="1722417"/>
            <a:ext cx="1013311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Explain the funding status of your startup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Investor’s names if available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Previous round details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Future round plans</a:t>
            </a:r>
          </a:p>
        </p:txBody>
      </p:sp>
      <p:pic>
        <p:nvPicPr>
          <p:cNvPr id="4" name="Picture 3" descr="A wreath of flags with a black background&#10;&#10;Description automatically generated">
            <a:extLst>
              <a:ext uri="{FF2B5EF4-FFF2-40B4-BE49-F238E27FC236}">
                <a16:creationId xmlns:a16="http://schemas.microsoft.com/office/drawing/2014/main" id="{E9F3F0C9-05C6-62ED-9AEC-C303554DF8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5531" y="4670520"/>
            <a:ext cx="1634048" cy="2007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179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reath of flags with a black background&#10;&#10;Description automatically generated">
            <a:extLst>
              <a:ext uri="{FF2B5EF4-FFF2-40B4-BE49-F238E27FC236}">
                <a16:creationId xmlns:a16="http://schemas.microsoft.com/office/drawing/2014/main" id="{0250CCFF-A8C1-8220-D123-C86F389F6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5300" y="1022351"/>
            <a:ext cx="4036256" cy="495882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4DC240D-7251-DA21-1374-0FC14414B959}"/>
              </a:ext>
            </a:extLst>
          </p:cNvPr>
          <p:cNvSpPr/>
          <p:nvPr/>
        </p:nvSpPr>
        <p:spPr>
          <a:xfrm>
            <a:off x="-1" y="0"/>
            <a:ext cx="6096001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logo with flags in the shape of a wreath&#10;&#10;Description automatically generated">
            <a:extLst>
              <a:ext uri="{FF2B5EF4-FFF2-40B4-BE49-F238E27FC236}">
                <a16:creationId xmlns:a16="http://schemas.microsoft.com/office/drawing/2014/main" id="{0B940B00-A597-92AB-78B3-78C93294C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871" y="1026931"/>
            <a:ext cx="4036256" cy="495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52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BEB1DED-848D-9EDF-1FF3-F41DB75993FB}"/>
              </a:ext>
            </a:extLst>
          </p:cNvPr>
          <p:cNvSpPr/>
          <p:nvPr/>
        </p:nvSpPr>
        <p:spPr>
          <a:xfrm>
            <a:off x="1618594" y="799085"/>
            <a:ext cx="8429296" cy="411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chemeClr val="tx1"/>
                </a:solidFill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Company/ Team Logo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CCAC8A-2A27-E0F3-582B-13A4931AF158}"/>
              </a:ext>
            </a:extLst>
          </p:cNvPr>
          <p:cNvSpPr txBox="1"/>
          <p:nvPr/>
        </p:nvSpPr>
        <p:spPr>
          <a:xfrm>
            <a:off x="0" y="5048795"/>
            <a:ext cx="1219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Company/ Team Name</a:t>
            </a:r>
          </a:p>
        </p:txBody>
      </p:sp>
    </p:spTree>
    <p:extLst>
      <p:ext uri="{BB962C8B-B14F-4D97-AF65-F5344CB8AC3E}">
        <p14:creationId xmlns:p14="http://schemas.microsoft.com/office/powerpoint/2010/main" val="862997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369E454-A97C-F083-A258-4D0570E0298F}"/>
              </a:ext>
            </a:extLst>
          </p:cNvPr>
          <p:cNvSpPr/>
          <p:nvPr/>
        </p:nvSpPr>
        <p:spPr>
          <a:xfrm>
            <a:off x="-2560" y="0"/>
            <a:ext cx="12194559" cy="6858000"/>
          </a:xfrm>
          <a:prstGeom prst="rect">
            <a:avLst/>
          </a:prstGeom>
          <a:solidFill>
            <a:srgbClr val="00FD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8CA8D5-9E3F-DBF6-0A1F-650CA8BA92B0}"/>
              </a:ext>
            </a:extLst>
          </p:cNvPr>
          <p:cNvSpPr/>
          <p:nvPr/>
        </p:nvSpPr>
        <p:spPr>
          <a:xfrm>
            <a:off x="104931" y="104957"/>
            <a:ext cx="11982138" cy="6678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3A369E-159E-B062-16CD-2076BA6B7131}"/>
              </a:ext>
            </a:extLst>
          </p:cNvPr>
          <p:cNvSpPr txBox="1"/>
          <p:nvPr/>
        </p:nvSpPr>
        <p:spPr>
          <a:xfrm>
            <a:off x="0" y="302024"/>
            <a:ext cx="12192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1. Problem Statement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D92D19-7CB1-0C7C-B0AF-5A13F7EDE7C3}"/>
              </a:ext>
            </a:extLst>
          </p:cNvPr>
          <p:cNvSpPr txBox="1"/>
          <p:nvPr/>
        </p:nvSpPr>
        <p:spPr>
          <a:xfrm>
            <a:off x="1029445" y="1722417"/>
            <a:ext cx="1013311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Explain the main problem your startup is trying to solve </a:t>
            </a:r>
          </a:p>
          <a:p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The details of the existing issue and specific inconveniences. </a:t>
            </a:r>
          </a:p>
        </p:txBody>
      </p:sp>
      <p:pic>
        <p:nvPicPr>
          <p:cNvPr id="4" name="Picture 3" descr="A wreath of flags with a black background&#10;&#10;Description automatically generated">
            <a:extLst>
              <a:ext uri="{FF2B5EF4-FFF2-40B4-BE49-F238E27FC236}">
                <a16:creationId xmlns:a16="http://schemas.microsoft.com/office/drawing/2014/main" id="{87944662-EE0B-47AD-F04D-5BFC1F0239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5531" y="4670520"/>
            <a:ext cx="1634048" cy="2007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923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3240236-B40B-5E2A-7A0A-D487D365A814}"/>
              </a:ext>
            </a:extLst>
          </p:cNvPr>
          <p:cNvSpPr/>
          <p:nvPr/>
        </p:nvSpPr>
        <p:spPr>
          <a:xfrm>
            <a:off x="-2560" y="0"/>
            <a:ext cx="12194559" cy="6858000"/>
          </a:xfrm>
          <a:prstGeom prst="rect">
            <a:avLst/>
          </a:prstGeom>
          <a:solidFill>
            <a:srgbClr val="8EF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D2D499-E458-FA96-342E-58D0E5BA574C}"/>
              </a:ext>
            </a:extLst>
          </p:cNvPr>
          <p:cNvSpPr/>
          <p:nvPr/>
        </p:nvSpPr>
        <p:spPr>
          <a:xfrm>
            <a:off x="104931" y="104957"/>
            <a:ext cx="11982138" cy="6678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1A44B8-31D5-DA4D-719B-F1ABFE6106B4}"/>
              </a:ext>
            </a:extLst>
          </p:cNvPr>
          <p:cNvSpPr txBox="1"/>
          <p:nvPr/>
        </p:nvSpPr>
        <p:spPr>
          <a:xfrm>
            <a:off x="0" y="302024"/>
            <a:ext cx="12192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2. Solution/Simple Demo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AB003B-1904-1841-FCCD-E33802216EEB}"/>
              </a:ext>
            </a:extLst>
          </p:cNvPr>
          <p:cNvSpPr txBox="1"/>
          <p:nvPr/>
        </p:nvSpPr>
        <p:spPr>
          <a:xfrm>
            <a:off x="1029445" y="1722417"/>
            <a:ext cx="101331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The details of how your startup is trying to tackle the existing issue/inconveniences 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Potential demo of the product &amp; technology 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Snapshots of demo if real demo is not available </a:t>
            </a:r>
          </a:p>
        </p:txBody>
      </p:sp>
      <p:pic>
        <p:nvPicPr>
          <p:cNvPr id="4" name="Picture 3" descr="A wreath of flags with a black background&#10;&#10;Description automatically generated">
            <a:extLst>
              <a:ext uri="{FF2B5EF4-FFF2-40B4-BE49-F238E27FC236}">
                <a16:creationId xmlns:a16="http://schemas.microsoft.com/office/drawing/2014/main" id="{029FD8D8-3551-4580-8838-3F6B39D0F8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5531" y="4670520"/>
            <a:ext cx="1634048" cy="2007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314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D801EC0-76DA-E678-1B3D-A468DD1236D0}"/>
              </a:ext>
            </a:extLst>
          </p:cNvPr>
          <p:cNvSpPr/>
          <p:nvPr/>
        </p:nvSpPr>
        <p:spPr>
          <a:xfrm>
            <a:off x="-2560" y="0"/>
            <a:ext cx="12194559" cy="6858000"/>
          </a:xfrm>
          <a:prstGeom prst="rect">
            <a:avLst/>
          </a:prstGeom>
          <a:solidFill>
            <a:srgbClr val="FFF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51AA95-BC78-FD64-081C-D1EF54DA0A9C}"/>
              </a:ext>
            </a:extLst>
          </p:cNvPr>
          <p:cNvSpPr/>
          <p:nvPr/>
        </p:nvSpPr>
        <p:spPr>
          <a:xfrm>
            <a:off x="104931" y="104957"/>
            <a:ext cx="11982138" cy="6678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0D6B8F-1810-5821-FFA5-D786EDFF0D09}"/>
              </a:ext>
            </a:extLst>
          </p:cNvPr>
          <p:cNvSpPr txBox="1"/>
          <p:nvPr/>
        </p:nvSpPr>
        <p:spPr>
          <a:xfrm>
            <a:off x="0" y="302024"/>
            <a:ext cx="12192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3. Market Size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9C42C1-6B8C-5DF3-1E9D-D79AA3CB4231}"/>
              </a:ext>
            </a:extLst>
          </p:cNvPr>
          <p:cNvSpPr txBox="1"/>
          <p:nvPr/>
        </p:nvSpPr>
        <p:spPr>
          <a:xfrm>
            <a:off x="1029444" y="1722417"/>
            <a:ext cx="105823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Explain the potential market size of the product/technology your startup offers 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</p:txBody>
      </p:sp>
      <p:pic>
        <p:nvPicPr>
          <p:cNvPr id="6" name="Picture 5" descr="A wreath of flags with a black background&#10;&#10;Description automatically generated">
            <a:extLst>
              <a:ext uri="{FF2B5EF4-FFF2-40B4-BE49-F238E27FC236}">
                <a16:creationId xmlns:a16="http://schemas.microsoft.com/office/drawing/2014/main" id="{0070C397-A937-CE78-18BF-0BEA43373B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5531" y="4670520"/>
            <a:ext cx="1634048" cy="2007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050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FF899DB-2E1D-02D5-18F0-051123F4896D}"/>
              </a:ext>
            </a:extLst>
          </p:cNvPr>
          <p:cNvSpPr/>
          <p:nvPr/>
        </p:nvSpPr>
        <p:spPr>
          <a:xfrm>
            <a:off x="-2560" y="0"/>
            <a:ext cx="12194559" cy="6858000"/>
          </a:xfrm>
          <a:prstGeom prst="rect">
            <a:avLst/>
          </a:prstGeom>
          <a:solidFill>
            <a:srgbClr val="FF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8C7E70-0330-19E3-761A-1BC1BBC0DC1C}"/>
              </a:ext>
            </a:extLst>
          </p:cNvPr>
          <p:cNvSpPr/>
          <p:nvPr/>
        </p:nvSpPr>
        <p:spPr>
          <a:xfrm>
            <a:off x="104931" y="104957"/>
            <a:ext cx="11982138" cy="6678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503154-92EC-2271-B6EB-AADD97D84FAA}"/>
              </a:ext>
            </a:extLst>
          </p:cNvPr>
          <p:cNvSpPr txBox="1"/>
          <p:nvPr/>
        </p:nvSpPr>
        <p:spPr>
          <a:xfrm>
            <a:off x="0" y="302024"/>
            <a:ext cx="12192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4. Product &amp; Technology Traction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8401BE-D321-C699-0A70-574BBD08CE16}"/>
              </a:ext>
            </a:extLst>
          </p:cNvPr>
          <p:cNvSpPr txBox="1"/>
          <p:nvPr/>
        </p:nvSpPr>
        <p:spPr>
          <a:xfrm>
            <a:off x="1029445" y="1722417"/>
            <a:ext cx="1013311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Explain the product tractions such as: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Number of downloads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Number of active unique visitors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Number of valid partnerships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Amount of revenue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Number of customer, etc. </a:t>
            </a:r>
          </a:p>
        </p:txBody>
      </p:sp>
      <p:pic>
        <p:nvPicPr>
          <p:cNvPr id="4" name="Picture 3" descr="A wreath of flags with a black background&#10;&#10;Description automatically generated">
            <a:extLst>
              <a:ext uri="{FF2B5EF4-FFF2-40B4-BE49-F238E27FC236}">
                <a16:creationId xmlns:a16="http://schemas.microsoft.com/office/drawing/2014/main" id="{72012341-1324-A260-353D-280550225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5531" y="4670520"/>
            <a:ext cx="1634048" cy="2007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744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1CCF92-AEAD-D74B-1429-269D95114855}"/>
              </a:ext>
            </a:extLst>
          </p:cNvPr>
          <p:cNvSpPr/>
          <p:nvPr/>
        </p:nvSpPr>
        <p:spPr>
          <a:xfrm>
            <a:off x="-2560" y="0"/>
            <a:ext cx="12194559" cy="6858000"/>
          </a:xfrm>
          <a:prstGeom prst="rect">
            <a:avLst/>
          </a:prstGeom>
          <a:solidFill>
            <a:srgbClr val="FF7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EA274E-3422-8982-EF27-8D4123F062BF}"/>
              </a:ext>
            </a:extLst>
          </p:cNvPr>
          <p:cNvSpPr/>
          <p:nvPr/>
        </p:nvSpPr>
        <p:spPr>
          <a:xfrm>
            <a:off x="104931" y="104957"/>
            <a:ext cx="11982138" cy="6678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D73587-B15E-22FB-BAA9-B4A14125F111}"/>
              </a:ext>
            </a:extLst>
          </p:cNvPr>
          <p:cNvSpPr txBox="1"/>
          <p:nvPr/>
        </p:nvSpPr>
        <p:spPr>
          <a:xfrm>
            <a:off x="0" y="291007"/>
            <a:ext cx="12192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5. Team Members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B8703E-4440-A90E-CB64-38B68197D8DC}"/>
              </a:ext>
            </a:extLst>
          </p:cNvPr>
          <p:cNvSpPr txBox="1"/>
          <p:nvPr/>
        </p:nvSpPr>
        <p:spPr>
          <a:xfrm>
            <a:off x="1029445" y="1722417"/>
            <a:ext cx="101331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Explain about your team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Number of team members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Qualifications, experience, and education of the team members  </a:t>
            </a:r>
          </a:p>
        </p:txBody>
      </p:sp>
      <p:pic>
        <p:nvPicPr>
          <p:cNvPr id="4" name="Picture 3" descr="A wreath of flags with a black background&#10;&#10;Description automatically generated">
            <a:extLst>
              <a:ext uri="{FF2B5EF4-FFF2-40B4-BE49-F238E27FC236}">
                <a16:creationId xmlns:a16="http://schemas.microsoft.com/office/drawing/2014/main" id="{2ABAFB8D-A055-E223-6076-95913A743B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5531" y="4670520"/>
            <a:ext cx="1634048" cy="2007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170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E668CED-1423-2BC0-6F89-4FF0862F1A82}"/>
              </a:ext>
            </a:extLst>
          </p:cNvPr>
          <p:cNvSpPr/>
          <p:nvPr/>
        </p:nvSpPr>
        <p:spPr>
          <a:xfrm>
            <a:off x="-2560" y="0"/>
            <a:ext cx="12194559" cy="6858000"/>
          </a:xfrm>
          <a:prstGeom prst="rect">
            <a:avLst/>
          </a:prstGeom>
          <a:solidFill>
            <a:srgbClr val="FF8A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4EDC83-B25A-65F9-EE35-27F3D5EE9B8C}"/>
              </a:ext>
            </a:extLst>
          </p:cNvPr>
          <p:cNvSpPr/>
          <p:nvPr/>
        </p:nvSpPr>
        <p:spPr>
          <a:xfrm>
            <a:off x="104931" y="104957"/>
            <a:ext cx="11982138" cy="6678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1C7A5C-69DE-DF03-7886-C930725F6091}"/>
              </a:ext>
            </a:extLst>
          </p:cNvPr>
          <p:cNvSpPr txBox="1"/>
          <p:nvPr/>
        </p:nvSpPr>
        <p:spPr>
          <a:xfrm>
            <a:off x="0" y="268973"/>
            <a:ext cx="12192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6. Competition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E4D142-BD1E-2C0D-2E57-FEDFF2C91FAE}"/>
              </a:ext>
            </a:extLst>
          </p:cNvPr>
          <p:cNvSpPr txBox="1"/>
          <p:nvPr/>
        </p:nvSpPr>
        <p:spPr>
          <a:xfrm>
            <a:off x="1029445" y="1722417"/>
            <a:ext cx="101331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Direct and indirect competition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Explain how your startup can compete and win against the competition 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Differentiation from the competition</a:t>
            </a:r>
          </a:p>
        </p:txBody>
      </p:sp>
      <p:pic>
        <p:nvPicPr>
          <p:cNvPr id="4" name="Picture 3" descr="A wreath of flags with a black background&#10;&#10;Description automatically generated">
            <a:extLst>
              <a:ext uri="{FF2B5EF4-FFF2-40B4-BE49-F238E27FC236}">
                <a16:creationId xmlns:a16="http://schemas.microsoft.com/office/drawing/2014/main" id="{A1B83B51-7B4C-3900-5D2B-B0ED61CF10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5531" y="4670520"/>
            <a:ext cx="1634048" cy="2007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225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66F8CD9-D72E-E1EE-1770-892A1A932344}"/>
              </a:ext>
            </a:extLst>
          </p:cNvPr>
          <p:cNvSpPr/>
          <p:nvPr/>
        </p:nvSpPr>
        <p:spPr>
          <a:xfrm>
            <a:off x="-2560" y="0"/>
            <a:ext cx="12194559" cy="6858000"/>
          </a:xfrm>
          <a:prstGeom prst="rect">
            <a:avLst/>
          </a:prstGeom>
          <a:solidFill>
            <a:srgbClr val="D8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6A0FFD-A824-105C-1F2B-7DAE32B4779D}"/>
              </a:ext>
            </a:extLst>
          </p:cNvPr>
          <p:cNvSpPr/>
          <p:nvPr/>
        </p:nvSpPr>
        <p:spPr>
          <a:xfrm>
            <a:off x="104931" y="104957"/>
            <a:ext cx="11982138" cy="66780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503154-92EC-2271-B6EB-AADD97D84FAA}"/>
              </a:ext>
            </a:extLst>
          </p:cNvPr>
          <p:cNvSpPr txBox="1"/>
          <p:nvPr/>
        </p:nvSpPr>
        <p:spPr>
          <a:xfrm>
            <a:off x="0" y="302024"/>
            <a:ext cx="12192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7. Business Model/Plan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A3ACEE-E70D-44A5-5B9D-606E211A3351}"/>
              </a:ext>
            </a:extLst>
          </p:cNvPr>
          <p:cNvSpPr txBox="1"/>
          <p:nvPr/>
        </p:nvSpPr>
        <p:spPr>
          <a:xfrm>
            <a:off x="1029445" y="1722417"/>
            <a:ext cx="1013311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Explain your startups’ business model 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Explain how your startup is going to generate revenue 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Explain different product and membership packages available 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000" b="1" dirty="0">
              <a:latin typeface="Hiragino Mincho ProN W6" panose="02020300000000000000" pitchFamily="18" charset="-128"/>
              <a:ea typeface="Hiragino Mincho ProN W6" panose="02020300000000000000" pitchFamily="18" charset="-128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3000" b="1" dirty="0">
                <a:latin typeface="Hiragino Mincho ProN W6" panose="02020300000000000000" pitchFamily="18" charset="-128"/>
                <a:ea typeface="Hiragino Mincho ProN W6" panose="02020300000000000000" pitchFamily="18" charset="-128"/>
              </a:rPr>
              <a:t>Long and short term plans of your startup</a:t>
            </a:r>
          </a:p>
        </p:txBody>
      </p:sp>
      <p:pic>
        <p:nvPicPr>
          <p:cNvPr id="4" name="Picture 3" descr="A wreath of flags with a black background&#10;&#10;Description automatically generated">
            <a:extLst>
              <a:ext uri="{FF2B5EF4-FFF2-40B4-BE49-F238E27FC236}">
                <a16:creationId xmlns:a16="http://schemas.microsoft.com/office/drawing/2014/main" id="{9A370277-567C-D143-BA21-F411AA1D5C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5531" y="4670520"/>
            <a:ext cx="1634048" cy="2007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424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221</Words>
  <Application>Microsoft Macintosh PowerPoint</Application>
  <PresentationFormat>Widescreen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Hiragino Mincho ProN W6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 Ueda</dc:creator>
  <cp:lastModifiedBy>Janice Mok</cp:lastModifiedBy>
  <cp:revision>11</cp:revision>
  <dcterms:created xsi:type="dcterms:W3CDTF">2024-01-26T00:44:36Z</dcterms:created>
  <dcterms:modified xsi:type="dcterms:W3CDTF">2026-02-04T01:06:08Z</dcterms:modified>
</cp:coreProperties>
</file>